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F81A56F-4BDF-47B8-84F2-13EB5B60E3F4}">
  <a:tblStyle styleId="{DF81A56F-4BDF-47B8-84F2-13EB5B60E3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E5EB7DD-6B44-4523-BFB0-AC5806F86BB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ea4c9880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ea4c9880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Blurring &amp;Blurring &amp; Brightness adjustment - to handle glaring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Horizontal flip (with label) - generate more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Channel sBlurring &amp; Brightness adjustment - to handle glaring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Horizontal flip (with label) - generate more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Channel shifting - to handle different lighting effect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Zoom (10%)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hifting - to handle different Blurring &amp; Brightness adjustment - to handle glaring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Horizontal flip (with label) - generate more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Channel shifting - to handle different lighting effect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Zoom (10%)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lighting effect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Zoom (10%)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Brightness adjustment - to handle glaring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Horizontal flip (with label) - generate more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Channel shifting - to handle different lighting effect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Random Zoom (10%)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ea4c98802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ea4c9880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ea4c98802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ea4c98802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ea4c98802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ea4c98802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e9033e5c8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e9033e5c8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ea4c98802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ea4c98802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ea4c98802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ea4c98802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ea4c98802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ea4c98802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e9033e5c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e9033e5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e96133a93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e96133a93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e96133a93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e96133a93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ea4c988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ea4c988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e9033e5c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e9033e5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e9033e5c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e9033e5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eaf3e53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eaf3e53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eaf3e53b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eaf3e53b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e96133a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e96133a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e96133a93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e96133a93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96133a9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e96133a9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e96133a93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e96133a93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ea4c9880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ea4c9880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ea4c9880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ea4c9880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 is first turn to grayscale, follow by OpenCV Canny Edge detection and the background noise is removed. Follow up is using a polygon and remove the edges in top part of the photo, to return of a region of interest.  Now the image is focus on the curve of the lane.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** The draw back of the method would be many information other than lanes are removed. For other prediction or detection will required additional preprocessing step for it.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ea4c98802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ea4c98802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relaxauto/model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0" Type="http://schemas.openxmlformats.org/officeDocument/2006/relationships/image" Target="../media/image22.png"/><Relationship Id="rId9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Driving Car: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Lane Detection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94150" y="29797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RelaxAuto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1297500" y="393750"/>
            <a:ext cx="751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Augmentation</a:t>
            </a:r>
            <a:endParaRPr/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315975" y="2571750"/>
            <a:ext cx="83814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 first pre-process then  fit into the model with custom image generator. Augmentations below are applied to generate more variant of data and make the model robust to different scenarios.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Blurring &amp; Brightness adjustment - Handle glaring effect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Horizontal flip (with label) - Generate more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Channel shifting - Handle lighting effect such as </a:t>
            </a:r>
            <a:r>
              <a:rPr lang="en"/>
              <a:t>sunlight</a:t>
            </a:r>
            <a:r>
              <a:rPr lang="en"/>
              <a:t>, streetlight, under shadow/shades.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Random Zoom (10%)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** Other than horizontal flip, the rest of augmentations only applicable to pre-processing method 1 which consist of  3 channel.</a:t>
            </a:r>
            <a:endParaRPr sz="1000"/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12840" l="0" r="0" t="20000"/>
          <a:stretch/>
        </p:blipFill>
        <p:spPr>
          <a:xfrm>
            <a:off x="230325" y="1413550"/>
            <a:ext cx="8801098" cy="8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1297500" y="393750"/>
            <a:ext cx="751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1 - CNN : Architecture </a:t>
            </a:r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83004" l="9797" r="6316" t="11940"/>
          <a:stretch/>
        </p:blipFill>
        <p:spPr>
          <a:xfrm>
            <a:off x="1381125" y="2913975"/>
            <a:ext cx="6381750" cy="914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1381125" y="2572275"/>
            <a:ext cx="42561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CNN feature extraction:</a:t>
            </a:r>
            <a:endParaRPr sz="1000"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775" y="1308425"/>
            <a:ext cx="1017525" cy="1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/>
          <p:nvPr/>
        </p:nvSpPr>
        <p:spPr>
          <a:xfrm rot="-5400000">
            <a:off x="2570770" y="1569188"/>
            <a:ext cx="333000" cy="57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 rot="8770">
            <a:off x="3207016" y="1170215"/>
            <a:ext cx="235201" cy="1371600"/>
          </a:xfrm>
          <a:prstGeom prst="cube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5x5</a:t>
            </a:r>
            <a:endParaRPr sz="800"/>
          </a:p>
        </p:txBody>
      </p:sp>
      <p:sp>
        <p:nvSpPr>
          <p:cNvPr id="220" name="Google Shape;220;p23"/>
          <p:cNvSpPr/>
          <p:nvPr/>
        </p:nvSpPr>
        <p:spPr>
          <a:xfrm>
            <a:off x="3643575" y="1241288"/>
            <a:ext cx="235200" cy="1188600"/>
          </a:xfrm>
          <a:prstGeom prst="cube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5x5</a:t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4156225" y="1354463"/>
            <a:ext cx="235200" cy="1005900"/>
          </a:xfrm>
          <a:prstGeom prst="cube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5x5</a:t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4574250" y="1469888"/>
            <a:ext cx="235200" cy="822900"/>
          </a:xfrm>
          <a:prstGeom prst="cube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3x3</a:t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5063825" y="1573500"/>
            <a:ext cx="235200" cy="640200"/>
          </a:xfrm>
          <a:prstGeom prst="cube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</a:t>
            </a:r>
            <a:endParaRPr sz="1000"/>
          </a:p>
        </p:txBody>
      </p:sp>
      <p:sp>
        <p:nvSpPr>
          <p:cNvPr id="224" name="Google Shape;224;p23"/>
          <p:cNvSpPr/>
          <p:nvPr/>
        </p:nvSpPr>
        <p:spPr>
          <a:xfrm>
            <a:off x="5553400" y="1318125"/>
            <a:ext cx="235200" cy="10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Flatten</a:t>
            </a:r>
            <a:endParaRPr sz="800"/>
          </a:p>
        </p:txBody>
      </p:sp>
      <p:sp>
        <p:nvSpPr>
          <p:cNvPr id="225" name="Google Shape;225;p23"/>
          <p:cNvSpPr/>
          <p:nvPr/>
        </p:nvSpPr>
        <p:spPr>
          <a:xfrm>
            <a:off x="6042975" y="1409625"/>
            <a:ext cx="235200" cy="91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Dense</a:t>
            </a:r>
            <a:endParaRPr sz="800"/>
          </a:p>
        </p:txBody>
      </p:sp>
      <p:sp>
        <p:nvSpPr>
          <p:cNvPr id="226" name="Google Shape;226;p23"/>
          <p:cNvSpPr/>
          <p:nvPr/>
        </p:nvSpPr>
        <p:spPr>
          <a:xfrm>
            <a:off x="6560700" y="1519849"/>
            <a:ext cx="2352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Dense</a:t>
            </a:r>
            <a:endParaRPr sz="800"/>
          </a:p>
        </p:txBody>
      </p:sp>
      <p:sp>
        <p:nvSpPr>
          <p:cNvPr id="227" name="Google Shape;227;p23"/>
          <p:cNvSpPr/>
          <p:nvPr/>
        </p:nvSpPr>
        <p:spPr>
          <a:xfrm>
            <a:off x="7078425" y="1562025"/>
            <a:ext cx="235200" cy="6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Dense</a:t>
            </a:r>
            <a:endParaRPr sz="800"/>
          </a:p>
        </p:txBody>
      </p:sp>
      <p:sp>
        <p:nvSpPr>
          <p:cNvPr id="228" name="Google Shape;228;p23"/>
          <p:cNvSpPr/>
          <p:nvPr/>
        </p:nvSpPr>
        <p:spPr>
          <a:xfrm>
            <a:off x="7602887" y="1381875"/>
            <a:ext cx="157800" cy="17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7611851" y="1734125"/>
            <a:ext cx="157800" cy="17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>
            <a:off x="7604300" y="2086375"/>
            <a:ext cx="157800" cy="17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/>
          <p:nvPr/>
        </p:nvSpPr>
        <p:spPr>
          <a:xfrm rot="-5400000">
            <a:off x="3395309" y="1825438"/>
            <a:ext cx="333000" cy="9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 rot="-5400000">
            <a:off x="3852509" y="1825438"/>
            <a:ext cx="333000" cy="9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 rot="-5400000">
            <a:off x="4309709" y="1825438"/>
            <a:ext cx="333000" cy="9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rot="-5400000">
            <a:off x="4766909" y="1825438"/>
            <a:ext cx="333000" cy="9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rot="-5400000">
            <a:off x="5266691" y="1825438"/>
            <a:ext cx="333000" cy="9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/>
          <p:nvPr/>
        </p:nvSpPr>
        <p:spPr>
          <a:xfrm rot="-5400000">
            <a:off x="5723891" y="1825438"/>
            <a:ext cx="333000" cy="9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"/>
          <p:cNvSpPr/>
          <p:nvPr/>
        </p:nvSpPr>
        <p:spPr>
          <a:xfrm rot="-5400000">
            <a:off x="6257291" y="1825438"/>
            <a:ext cx="333000" cy="9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 rot="-5400000">
            <a:off x="6790691" y="1825438"/>
            <a:ext cx="333000" cy="9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 rot="-5400000">
            <a:off x="7324091" y="1825438"/>
            <a:ext cx="333000" cy="9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0" name="Google Shape;240;p23"/>
          <p:cNvGraphicFramePr/>
          <p:nvPr/>
        </p:nvGraphicFramePr>
        <p:xfrm>
          <a:off x="952500" y="402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{DF81A56F-4BDF-47B8-84F2-13EB5B60E3F4}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Total Params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Model Size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Inference Speed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252,241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3mb (.h5), 1mb (.tflite)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30fps (.h5), 40fps(.tflite)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1297500" y="393750"/>
            <a:ext cx="751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1 - CNN : Hyper-parameters</a:t>
            </a:r>
            <a:endParaRPr/>
          </a:p>
        </p:txBody>
      </p:sp>
      <p:graphicFrame>
        <p:nvGraphicFramePr>
          <p:cNvPr id="246" name="Google Shape;246;p24"/>
          <p:cNvGraphicFramePr/>
          <p:nvPr/>
        </p:nvGraphicFramePr>
        <p:xfrm>
          <a:off x="1297500" y="100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{DF81A56F-4BDF-47B8-84F2-13EB5B60E3F4}</a:tableStyleId>
              </a:tblPr>
              <a:tblGrid>
                <a:gridCol w="2254400"/>
                <a:gridCol w="4946225"/>
              </a:tblGrid>
              <a:tr h="42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Parameters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Value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Activation Function 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(CNN &amp; Dense)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Exponential Relu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Activation Function (Output)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Softmax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Dropout 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0.4 after flatten layer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Learning Rate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Initial 0.003,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learning rate schedule to drop 10 % by every 5 epoch trained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L2 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Regularization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0.001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Batch Size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128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Epoch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100, early stopping by 20 epochs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loss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Categorical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Cross Entropy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title"/>
          </p:nvPr>
        </p:nvSpPr>
        <p:spPr>
          <a:xfrm>
            <a:off x="1297500" y="393750"/>
            <a:ext cx="751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1 - CNN : </a:t>
            </a:r>
            <a:r>
              <a:rPr lang="en"/>
              <a:t>Results - Accuracy &amp; Loss</a:t>
            </a:r>
            <a:endParaRPr/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b="2623" l="7905" r="8698" t="5951"/>
          <a:stretch/>
        </p:blipFill>
        <p:spPr>
          <a:xfrm>
            <a:off x="851075" y="1635550"/>
            <a:ext cx="7371124" cy="26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1297500" y="393750"/>
            <a:ext cx="751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1 - CNN : Classification Report</a:t>
            </a:r>
            <a:endParaRPr/>
          </a:p>
        </p:txBody>
      </p:sp>
      <p:graphicFrame>
        <p:nvGraphicFramePr>
          <p:cNvPr id="258" name="Google Shape;258;p26"/>
          <p:cNvGraphicFramePr/>
          <p:nvPr/>
        </p:nvGraphicFramePr>
        <p:xfrm>
          <a:off x="428075" y="143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{7E5EB7DD-6B44-4523-BFB0-AC5806F86BB3}</a:tableStyleId>
              </a:tblPr>
              <a:tblGrid>
                <a:gridCol w="1454750"/>
                <a:gridCol w="1368175"/>
                <a:gridCol w="1368175"/>
                <a:gridCol w="1368175"/>
                <a:gridCol w="1368175"/>
                <a:gridCol w="1368175"/>
              </a:tblGrid>
              <a:tr h="49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BASE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0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AUGMENTATION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DROPOUT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L2 Regularization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ALL + Learning Rate Decay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F1-Left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0.79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F1-Forward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F1-Right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0.67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0.75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Precision-Left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0.87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Precision-Forward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0.76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0.75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0.75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Precision-Right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0.87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Recall-Left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0.79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0.77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0.75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0.85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Recall-Forward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0.87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0.91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0.92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0.9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0.87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Recall-Right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0.56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0.64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0.61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0.68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Weighted Average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0.77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0.81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0.79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0.83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/>
          <p:nvPr>
            <p:ph type="title"/>
          </p:nvPr>
        </p:nvSpPr>
        <p:spPr>
          <a:xfrm>
            <a:off x="1297500" y="393750"/>
            <a:ext cx="751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2 - CNN + LSTM : Architecture </a:t>
            </a:r>
            <a:endParaRPr/>
          </a:p>
        </p:txBody>
      </p:sp>
      <p:pic>
        <p:nvPicPr>
          <p:cNvPr id="264" name="Google Shape;264;p27"/>
          <p:cNvPicPr preferRelativeResize="0"/>
          <p:nvPr/>
        </p:nvPicPr>
        <p:blipFill rotWithShape="1">
          <a:blip r:embed="rId3">
            <a:alphaModFix/>
          </a:blip>
          <a:srcRect b="5645" l="5191" r="4993" t="7367"/>
          <a:stretch/>
        </p:blipFill>
        <p:spPr>
          <a:xfrm>
            <a:off x="1268675" y="1307850"/>
            <a:ext cx="936525" cy="8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837" y="3153038"/>
            <a:ext cx="1834200" cy="4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/>
          <p:nvPr/>
        </p:nvSpPr>
        <p:spPr>
          <a:xfrm>
            <a:off x="1570438" y="2202650"/>
            <a:ext cx="333000" cy="91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7"/>
          <p:cNvGrpSpPr/>
          <p:nvPr/>
        </p:nvGrpSpPr>
        <p:grpSpPr>
          <a:xfrm>
            <a:off x="3565882" y="2697886"/>
            <a:ext cx="1302600" cy="1421100"/>
            <a:chOff x="4268532" y="2697886"/>
            <a:chExt cx="1302600" cy="1421100"/>
          </a:xfrm>
        </p:grpSpPr>
        <p:sp>
          <p:nvSpPr>
            <p:cNvPr id="268" name="Google Shape;268;p27"/>
            <p:cNvSpPr/>
            <p:nvPr/>
          </p:nvSpPr>
          <p:spPr>
            <a:xfrm rot="5400000">
              <a:off x="4209282" y="2757136"/>
              <a:ext cx="1421100" cy="1302600"/>
            </a:xfrm>
            <a:prstGeom prst="trapezoid">
              <a:avLst>
                <a:gd fmla="val 25000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 txBox="1"/>
            <p:nvPr/>
          </p:nvSpPr>
          <p:spPr>
            <a:xfrm>
              <a:off x="4479425" y="3219350"/>
              <a:ext cx="880800" cy="355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PilotNet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70" name="Google Shape;270;p27"/>
          <p:cNvSpPr/>
          <p:nvPr/>
        </p:nvSpPr>
        <p:spPr>
          <a:xfrm>
            <a:off x="2728275" y="3245675"/>
            <a:ext cx="7992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5812875" y="2686425"/>
            <a:ext cx="595500" cy="1421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LSTM</a:t>
            </a:r>
            <a:endParaRPr sz="1000"/>
          </a:p>
        </p:txBody>
      </p:sp>
      <p:sp>
        <p:nvSpPr>
          <p:cNvPr id="272" name="Google Shape;272;p27"/>
          <p:cNvSpPr/>
          <p:nvPr/>
        </p:nvSpPr>
        <p:spPr>
          <a:xfrm>
            <a:off x="4941075" y="3234213"/>
            <a:ext cx="7992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6860775" y="2697875"/>
            <a:ext cx="595500" cy="1421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LSTM</a:t>
            </a:r>
            <a:endParaRPr sz="1000"/>
          </a:p>
        </p:txBody>
      </p:sp>
      <p:grpSp>
        <p:nvGrpSpPr>
          <p:cNvPr id="274" name="Google Shape;274;p27"/>
          <p:cNvGrpSpPr/>
          <p:nvPr/>
        </p:nvGrpSpPr>
        <p:grpSpPr>
          <a:xfrm>
            <a:off x="6437775" y="3352575"/>
            <a:ext cx="393600" cy="88800"/>
            <a:chOff x="3026900" y="1585125"/>
            <a:chExt cx="393600" cy="88800"/>
          </a:xfrm>
        </p:grpSpPr>
        <p:sp>
          <p:nvSpPr>
            <p:cNvPr id="275" name="Google Shape;275;p27"/>
            <p:cNvSpPr/>
            <p:nvPr/>
          </p:nvSpPr>
          <p:spPr>
            <a:xfrm>
              <a:off x="3026900" y="1585125"/>
              <a:ext cx="88800" cy="88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3179300" y="1585125"/>
              <a:ext cx="88800" cy="88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3331700" y="1585125"/>
              <a:ext cx="88800" cy="88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27"/>
          <p:cNvSpPr/>
          <p:nvPr/>
        </p:nvSpPr>
        <p:spPr>
          <a:xfrm>
            <a:off x="6992025" y="1938750"/>
            <a:ext cx="333000" cy="68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7"/>
          <p:cNvSpPr txBox="1"/>
          <p:nvPr/>
        </p:nvSpPr>
        <p:spPr>
          <a:xfrm>
            <a:off x="5992875" y="1572025"/>
            <a:ext cx="2331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P(Left), P(Center), P(Right)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140625" y="3877975"/>
            <a:ext cx="32118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~800k parameters.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1297500" y="393750"/>
            <a:ext cx="751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2 - CNN + RNN</a:t>
            </a:r>
            <a:r>
              <a:rPr lang="en"/>
              <a:t> : </a:t>
            </a:r>
            <a:r>
              <a:rPr lang="en"/>
              <a:t>Hyper-parameters</a:t>
            </a:r>
            <a:endParaRPr/>
          </a:p>
        </p:txBody>
      </p:sp>
      <p:sp>
        <p:nvSpPr>
          <p:cNvPr id="286" name="Google Shape;286;p28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256 Images per batch</a:t>
            </a:r>
            <a:r>
              <a:rPr lang="en" sz="1800"/>
              <a:t> (Could be more due to flip left right).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Leaky Relu activation.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Adam Optimizer with learning rate 0.001.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100 Epochs.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Early stop when no improvement on validation loss after 20 epochs.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type="title"/>
          </p:nvPr>
        </p:nvSpPr>
        <p:spPr>
          <a:xfrm>
            <a:off x="1297500" y="393750"/>
            <a:ext cx="751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2 - CNN + LSTM</a:t>
            </a:r>
            <a:r>
              <a:rPr lang="en"/>
              <a:t>: Results</a:t>
            </a:r>
            <a:endParaRPr/>
          </a:p>
        </p:txBody>
      </p:sp>
      <p:sp>
        <p:nvSpPr>
          <p:cNvPr id="292" name="Google Shape;292;p29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22" y="1403697"/>
            <a:ext cx="6837349" cy="28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1297500" y="393750"/>
            <a:ext cx="751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2 - CNN + LSTM: Results</a:t>
            </a:r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575" y="1457325"/>
            <a:ext cx="6254850" cy="2937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grpSp>
        <p:nvGrpSpPr>
          <p:cNvPr id="305" name="Google Shape;305;p31"/>
          <p:cNvGrpSpPr/>
          <p:nvPr/>
        </p:nvGrpSpPr>
        <p:grpSpPr>
          <a:xfrm>
            <a:off x="1942613" y="1775837"/>
            <a:ext cx="5748675" cy="1505350"/>
            <a:chOff x="1417900" y="1872037"/>
            <a:chExt cx="5748675" cy="1505350"/>
          </a:xfrm>
        </p:grpSpPr>
        <p:pic>
          <p:nvPicPr>
            <p:cNvPr id="306" name="Google Shape;306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7900" y="2252125"/>
              <a:ext cx="2028425" cy="80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1225" y="1872037"/>
              <a:ext cx="1505350" cy="1505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1"/>
            <p:cNvSpPr/>
            <p:nvPr/>
          </p:nvSpPr>
          <p:spPr>
            <a:xfrm>
              <a:off x="3574525" y="2447163"/>
              <a:ext cx="1820700" cy="414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Deploy Model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370800"/>
            <a:ext cx="7038900" cy="32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Motivation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Dataset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Preprocessing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Augmentation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Training Results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Deployment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Areas for Improvement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(In-depth)</a:t>
            </a:r>
            <a:endParaRPr/>
          </a:p>
        </p:txBody>
      </p:sp>
      <p:sp>
        <p:nvSpPr>
          <p:cNvPr id="314" name="Google Shape;314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Pull from </a:t>
            </a:r>
            <a:r>
              <a:rPr lang="en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https://github.com/relaxauto/models</a:t>
            </a:r>
            <a:endParaRPr sz="1800"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Load desired model file name.</a:t>
            </a:r>
            <a:endParaRPr sz="1800"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Get model’s input </a:t>
            </a:r>
            <a:r>
              <a:rPr lang="en" sz="1400"/>
              <a:t>layer</a:t>
            </a:r>
            <a:r>
              <a:rPr lang="en" sz="1400"/>
              <a:t> shape</a:t>
            </a:r>
            <a:endParaRPr sz="1400"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Determine various preprocessing parameters.</a:t>
            </a:r>
            <a:endParaRPr sz="1400"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Run the robot.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for Improvement?</a:t>
            </a:r>
            <a:endParaRPr/>
          </a:p>
        </p:txBody>
      </p:sp>
      <p:sp>
        <p:nvSpPr>
          <p:cNvPr id="320" name="Google Shape;320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Dataset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Improve in quality of dataset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Tuning of more hyperparameters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Number of units in the networks.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Momentum values in optimizers.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26" name="Google Shape;326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with TFOD for Traffic Light</a:t>
            </a:r>
            <a:endParaRPr/>
          </a:p>
        </p:txBody>
      </p:sp>
      <p:pic>
        <p:nvPicPr>
          <p:cNvPr id="332" name="Google Shape;332;p35"/>
          <p:cNvPicPr preferRelativeResize="0"/>
          <p:nvPr/>
        </p:nvPicPr>
        <p:blipFill rotWithShape="1">
          <a:blip r:embed="rId3">
            <a:alphaModFix/>
          </a:blip>
          <a:srcRect b="0" l="0" r="0" t="31478"/>
          <a:stretch/>
        </p:blipFill>
        <p:spPr>
          <a:xfrm>
            <a:off x="195050" y="1438275"/>
            <a:ext cx="3134324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5"/>
          <p:cNvPicPr preferRelativeResize="0"/>
          <p:nvPr/>
        </p:nvPicPr>
        <p:blipFill rotWithShape="1">
          <a:blip r:embed="rId4">
            <a:alphaModFix/>
          </a:blip>
          <a:srcRect b="25076" l="0" r="0" t="0"/>
          <a:stretch/>
        </p:blipFill>
        <p:spPr>
          <a:xfrm>
            <a:off x="848550" y="2685925"/>
            <a:ext cx="2799500" cy="2263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4" name="Google Shape;334;p35"/>
          <p:cNvGraphicFramePr/>
          <p:nvPr/>
        </p:nvGraphicFramePr>
        <p:xfrm>
          <a:off x="3945775" y="1817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{DF81A56F-4BDF-47B8-84F2-13EB5B60E3F4}</a:tableStyleId>
              </a:tblPr>
              <a:tblGrid>
                <a:gridCol w="4773950"/>
              </a:tblGrid>
              <a:tr h="262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Def execute(change):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AutoNum type="arabicPeriod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Capture image data from change[‘value’]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AutoNum type="arabicPeriod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Reshape data and feed into run_inference_single_image and get value of y2, y1, classes,  confidence scores, and number of boxes.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AutoNum type="arabicPeriod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If there is amber or red light detected with high confidence, calculate height by difference between y2,y1.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AutoNum type="arabicPeriod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If the height of the box is equal to half or more of the shape, stop the robot.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AutoNum type="arabicPeriod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Otherwise, run second inference on lane detection model and move on.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AutoNum type="arabicPeriod"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Loop.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TFOD Performance</a:t>
            </a:r>
            <a:endParaRPr/>
          </a:p>
        </p:txBody>
      </p:sp>
      <p:sp>
        <p:nvSpPr>
          <p:cNvPr id="340" name="Google Shape;340;p36"/>
          <p:cNvSpPr txBox="1"/>
          <p:nvPr/>
        </p:nvSpPr>
        <p:spPr>
          <a:xfrm>
            <a:off x="-225600" y="1308025"/>
            <a:ext cx="30306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Detection Box Precision, mAP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2373750" y="1308025"/>
            <a:ext cx="2304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Detection Box Recall, AR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4539600" y="1283100"/>
            <a:ext cx="2304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Classification Loss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6591475" y="1283338"/>
            <a:ext cx="23040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Localization Loss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638875"/>
            <a:ext cx="1977099" cy="13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500" y="3638875"/>
            <a:ext cx="2092500" cy="13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3638875"/>
            <a:ext cx="1934401" cy="13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3900" y="3638875"/>
            <a:ext cx="1934401" cy="13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 txBox="1"/>
          <p:nvPr/>
        </p:nvSpPr>
        <p:spPr>
          <a:xfrm>
            <a:off x="304800" y="3270775"/>
            <a:ext cx="30306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Samples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00" y="1626450"/>
            <a:ext cx="1977099" cy="1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3300" y="1626925"/>
            <a:ext cx="2151775" cy="1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6300" y="1626450"/>
            <a:ext cx="2046025" cy="15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19750" y="1626450"/>
            <a:ext cx="1977100" cy="1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Enable a vehicle (JetBot) to navigate with autonomously with images captured from a single-lens camera.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Improve road safety!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Allow disabled personnel to reach their </a:t>
            </a:r>
            <a:r>
              <a:rPr lang="en" sz="1800"/>
              <a:t>destinations</a:t>
            </a:r>
            <a:r>
              <a:rPr lang="en" sz="1800"/>
              <a:t> in a safe and timely manner.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145100" y="266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Tracks</a:t>
            </a:r>
            <a:endParaRPr/>
          </a:p>
        </p:txBody>
      </p:sp>
      <p:grpSp>
        <p:nvGrpSpPr>
          <p:cNvPr id="153" name="Google Shape;153;p16"/>
          <p:cNvGrpSpPr/>
          <p:nvPr/>
        </p:nvGrpSpPr>
        <p:grpSpPr>
          <a:xfrm>
            <a:off x="5453900" y="776113"/>
            <a:ext cx="2304000" cy="3515581"/>
            <a:chOff x="6204000" y="1333325"/>
            <a:chExt cx="2304000" cy="3515581"/>
          </a:xfrm>
        </p:grpSpPr>
        <p:pic>
          <p:nvPicPr>
            <p:cNvPr id="154" name="Google Shape;15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04000" y="1777090"/>
              <a:ext cx="2303850" cy="3071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16"/>
            <p:cNvSpPr txBox="1"/>
            <p:nvPr/>
          </p:nvSpPr>
          <p:spPr>
            <a:xfrm>
              <a:off x="6204000" y="1333325"/>
              <a:ext cx="23040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Evaluation Track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6" name="Google Shape;156;p16"/>
          <p:cNvGrpSpPr/>
          <p:nvPr/>
        </p:nvGrpSpPr>
        <p:grpSpPr>
          <a:xfrm>
            <a:off x="1691400" y="851800"/>
            <a:ext cx="2304000" cy="3439888"/>
            <a:chOff x="569825" y="1397800"/>
            <a:chExt cx="2304000" cy="3439888"/>
          </a:xfrm>
        </p:grpSpPr>
        <p:pic>
          <p:nvPicPr>
            <p:cNvPr id="157" name="Google Shape;15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185850" y="2149863"/>
              <a:ext cx="3071800" cy="230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6"/>
            <p:cNvSpPr txBox="1"/>
            <p:nvPr/>
          </p:nvSpPr>
          <p:spPr>
            <a:xfrm>
              <a:off x="569825" y="1397800"/>
              <a:ext cx="23040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Training Track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59" name="Google Shape;159;p16"/>
          <p:cNvSpPr txBox="1"/>
          <p:nvPr>
            <p:ph type="title"/>
          </p:nvPr>
        </p:nvSpPr>
        <p:spPr>
          <a:xfrm>
            <a:off x="1489575" y="4415125"/>
            <a:ext cx="7038900" cy="3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Materials: 4 x Black sugar papers, white color tape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 rotWithShape="1">
          <a:blip r:embed="rId3">
            <a:alphaModFix/>
          </a:blip>
          <a:srcRect b="8327" l="8908" r="7994" t="5554"/>
          <a:stretch/>
        </p:blipFill>
        <p:spPr>
          <a:xfrm>
            <a:off x="1432175" y="1161913"/>
            <a:ext cx="5698550" cy="2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(Why?)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297500" y="12151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Too much information (TMI)</a:t>
            </a:r>
            <a:endParaRPr sz="18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Road </a:t>
            </a:r>
            <a:r>
              <a:rPr lang="en" sz="1400"/>
              <a:t>occupies</a:t>
            </a:r>
            <a:r>
              <a:rPr lang="en" sz="1400"/>
              <a:t> half of the image.</a:t>
            </a:r>
            <a:endParaRPr sz="14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Organize into sequences for CNN-LSTM model.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Normalization</a:t>
            </a:r>
            <a:endParaRPr sz="1800"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Faster convergence, shorter training time.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Preprocessing Method 1 </a:t>
            </a:r>
            <a:br>
              <a:rPr lang="en"/>
            </a:br>
            <a:r>
              <a:rPr lang="en"/>
              <a:t>Cropping and Discard Color</a:t>
            </a:r>
            <a:br>
              <a:rPr lang="en"/>
            </a:b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152400" y="31958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Top Crop 30% to make the model focus on ground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Gaussian Blur for bokeh effect.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Color BGR to YUV.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into model input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Normalize input data to color_value/255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7062" l="0" r="0" t="14203"/>
          <a:stretch/>
        </p:blipFill>
        <p:spPr>
          <a:xfrm>
            <a:off x="152400" y="1620750"/>
            <a:ext cx="8839201" cy="14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1801625" y="2139475"/>
            <a:ext cx="2949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3524400" y="2139475"/>
            <a:ext cx="2949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5338875" y="2139475"/>
            <a:ext cx="2949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7052875" y="2139475"/>
            <a:ext cx="2949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</a:t>
            </a:r>
            <a:r>
              <a:rPr lang="en"/>
              <a:t> Preprocessing Method 2 </a:t>
            </a:r>
            <a:br>
              <a:rPr lang="en"/>
            </a:br>
            <a:r>
              <a:rPr lang="en"/>
              <a:t>Lane Masking using </a:t>
            </a:r>
            <a:r>
              <a:rPr lang="en"/>
              <a:t>OpenCV</a:t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1363725" y="1307850"/>
            <a:ext cx="4971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 b="10577" l="0" r="0" t="14245"/>
          <a:stretch/>
        </p:blipFill>
        <p:spPr>
          <a:xfrm>
            <a:off x="174000" y="1625975"/>
            <a:ext cx="8839201" cy="12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0"/>
          <p:cNvSpPr/>
          <p:nvPr/>
        </p:nvSpPr>
        <p:spPr>
          <a:xfrm>
            <a:off x="1561375" y="2072675"/>
            <a:ext cx="2949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3002375" y="2072675"/>
            <a:ext cx="2949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4443375" y="2072675"/>
            <a:ext cx="2949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5884375" y="2072675"/>
            <a:ext cx="2949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7380000" y="2072675"/>
            <a:ext cx="294900" cy="52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283200" y="3009900"/>
            <a:ext cx="83814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Convert to grayscale.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OpenCV Canny Edge Detection.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Background noise removal.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Crop and resize.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297500" y="393750"/>
            <a:ext cx="7118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Processing- </a:t>
            </a:r>
            <a:r>
              <a:rPr lang="en"/>
              <a:t>One Hot Encoding</a:t>
            </a: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1363725" y="1493425"/>
            <a:ext cx="4971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1276000" y="1589200"/>
            <a:ext cx="65613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Left and right motor values (e.g [0.5,0.25])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Convert to one hot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Left 		[1,0,0]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Straight	[0,1,0]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Right  	[0,0,1]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